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5" r:id="rId8"/>
    <p:sldId id="261" r:id="rId9"/>
    <p:sldId id="263" r:id="rId10"/>
    <p:sldId id="270" r:id="rId11"/>
    <p:sldId id="269" r:id="rId12"/>
    <p:sldId id="271" r:id="rId13"/>
    <p:sldId id="262" r:id="rId14"/>
    <p:sldId id="267" r:id="rId15"/>
    <p:sldId id="268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3"/>
  </p:normalViewPr>
  <p:slideViewPr>
    <p:cSldViewPr snapToGrid="0" snapToObjects="1">
      <p:cViewPr varScale="1">
        <p:scale>
          <a:sx n="104" d="100"/>
          <a:sy n="104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C8DA0-24D4-5141-927B-D30E7BD78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9B5464-90EA-1C43-92CF-6ABBF4C0D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851357-CD7D-9B42-8616-29D331516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2FC8A-51E0-DF4D-865F-E807BFA5C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A2533-C8BC-3245-8E6B-0572B87B9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357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32A55-DA88-1540-835F-36BCE175B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36474C-B7B3-744D-9686-5170B0CF9A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97EC0-C477-8F40-BE09-563C28473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6E629-467A-8D49-B62A-DE3B5CBEE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B6189-E32D-AB47-B21B-13E16724B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19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A77665-B8B3-7E4F-BA65-C044F46D10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BC5312-D033-E54F-8BB7-8447A83455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83331-FD87-424E-8DAF-22076A5EC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629E0-F3B6-F849-ADE5-2D97C6C91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E0B7E-1A7A-5B4D-92F1-D2104099D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038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3B9E6-DD9A-8940-9470-FBF841340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09461-349D-F742-B273-DB453A01E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10540-5957-CE40-984B-7D109F244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25720-0935-A94C-A4A3-7C625635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D8DE1-739E-F448-9D2B-9BFC7C0D3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56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4E812-9BA9-C84B-95F2-3BA677477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0FEFB-D1E9-B14B-9883-9ABF1F61B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D7511-2D5E-E640-B52F-AC72BB9CB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C544D-46AA-EB45-99BD-E8239530B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8D898-0021-0641-BCE8-35D2C5C68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325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74378-7AEB-FB4F-A9BB-FB9B61164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7D780-8831-164F-B3C7-8144167E0A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D081B8-7AA0-D746-B881-336FCD10B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F15414-0470-0741-876A-3FD2F483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E8D23-388B-4A40-BBE2-8171275F8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0B474-EF1E-2D43-8BEF-EFE790D9C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43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623DF-ACDD-3841-A98F-A9AE7C510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1A550-F39D-E643-B017-FBFCC960C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4D2FF7-70C4-9946-85DE-491A6079D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AAB78E-89E0-A34D-90E7-E21688876A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7E21A7-F0BF-B348-95DA-EAE9B1584D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39E81B-45BD-DE4C-920B-61DF38AF5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0271AB-4261-FA45-9863-69247479B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DEC843-BCC4-A84A-A5C9-2EF023E7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03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A8E82-7B74-B745-8357-CDEC0BF9F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0A99C7-CD7F-B549-A927-D2E199F83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A2847C-41D1-1A4E-A4AA-5A4705D3F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B87858-D48C-1B49-B4D9-B3180C652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260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6FCBFF-CAC4-3246-A4C2-22C70FBA1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8667D5-91C5-1541-81DF-1B7063761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663C4-3482-064A-8585-B33901629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6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74823-8400-8C48-A596-598DEC3CE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8D0E8-F456-1D44-92ED-6378EC7D8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C2D0C-0D63-AC4D-9D59-DD6468899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D9858-19D6-2941-8A61-1CAC8A9E1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5DB55-265D-7748-946E-E2011D5BB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9DAC81-0CDC-434A-9B93-B122256CB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082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EA9BE-DB84-C243-A217-672ED736B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A455A5-B070-4E4A-84D6-DFE65E061E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0E6521-1D00-DD49-9205-2B8F8E3236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1575E-9CDB-0749-A35C-1726CBF47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46FAD-DF0F-3C4D-B27F-91045A036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F4A52D-C666-0C4D-843E-39F8CDEBC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22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B4A321-A473-FD40-B3B9-E2F0BD68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93B94-61C7-C746-AB4A-3488CAA62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AAB91-EFEE-244B-8899-06680C1865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DD4A9-4079-CB41-B724-3CFA76CE46C2}" type="datetimeFigureOut">
              <a:rPr lang="en-US" smtClean="0"/>
              <a:t>5/14/18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51616-E69B-E94F-8605-CAF371BDA3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F6074-0BC2-574A-84DC-A212FD016E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3427A-4CDF-5743-976B-ACA5043AF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23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hplusmagazine.com/wp-content/uploads/2014/05/m-blocks.jpg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idsc.ethz.ch/research-dandrea/research-projects/cubli/_jcr_content/rightpar/contextinfo/fullwidthimage/image.imageformat.lightbox.461196357.jpg" TargetMode="Externa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D6DB4-F75C-C24E-BF60-12BE9E47ED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Trajectory Optimization for an Inertia Wheel Cube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915530-695A-1E42-9D78-DEDD6CE537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Ethan Weber</a:t>
            </a:r>
          </a:p>
          <a:p>
            <a:r>
              <a:rPr lang="en-US" dirty="0"/>
              <a:t>MIT</a:t>
            </a:r>
          </a:p>
        </p:txBody>
      </p:sp>
    </p:spTree>
    <p:extLst>
      <p:ext uri="{BB962C8B-B14F-4D97-AF65-F5344CB8AC3E}">
        <p14:creationId xmlns:p14="http://schemas.microsoft.com/office/powerpoint/2010/main" val="3441366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E6B1C-EE70-0141-B3E9-A37C5027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&amp; QP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F9AD3-2BFC-344D-99AC-A153ECECE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8135" cy="4351338"/>
          </a:xfrm>
        </p:spPr>
        <p:txBody>
          <a:bodyPr/>
          <a:lstStyle/>
          <a:p>
            <a:r>
              <a:rPr lang="en-US" dirty="0"/>
              <a:t>Quadratic costs</a:t>
            </a:r>
          </a:p>
          <a:p>
            <a:pPr lvl="1"/>
            <a:r>
              <a:rPr lang="en-US" dirty="0"/>
              <a:t>Corner position</a:t>
            </a:r>
          </a:p>
          <a:p>
            <a:pPr lvl="1"/>
            <a:r>
              <a:rPr lang="en-US" dirty="0"/>
              <a:t>State velocities</a:t>
            </a:r>
          </a:p>
          <a:p>
            <a:r>
              <a:rPr lang="en-US" dirty="0"/>
              <a:t>PD control on theta</a:t>
            </a:r>
          </a:p>
          <a:p>
            <a:r>
              <a:rPr lang="en-US" dirty="0"/>
              <a:t>Contact-implicit forces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1AA692-E730-6442-ABCF-EDA069117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331" y="138112"/>
            <a:ext cx="4876800" cy="3352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AC6412-93AB-8341-A86E-CDBF7C535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931" y="3490912"/>
            <a:ext cx="46482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083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E6B1C-EE70-0141-B3E9-A37C5027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&amp; QP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F9AD3-2BFC-344D-99AC-A153ECECE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8135" cy="4351338"/>
          </a:xfrm>
        </p:spPr>
        <p:txBody>
          <a:bodyPr/>
          <a:lstStyle/>
          <a:p>
            <a:r>
              <a:rPr lang="en-US" dirty="0"/>
              <a:t>Quadratic costs</a:t>
            </a:r>
          </a:p>
          <a:p>
            <a:pPr lvl="1"/>
            <a:r>
              <a:rPr lang="en-US" dirty="0"/>
              <a:t>Corner position</a:t>
            </a:r>
          </a:p>
          <a:p>
            <a:pPr lvl="1"/>
            <a:r>
              <a:rPr lang="en-US" dirty="0"/>
              <a:t>State velocities</a:t>
            </a:r>
          </a:p>
          <a:p>
            <a:r>
              <a:rPr lang="en-US" dirty="0"/>
              <a:t>PD control on theta</a:t>
            </a:r>
          </a:p>
          <a:p>
            <a:r>
              <a:rPr lang="en-US" dirty="0"/>
              <a:t>Contact-implicit forces</a:t>
            </a:r>
          </a:p>
          <a:p>
            <a:r>
              <a:rPr lang="en-US" b="1" dirty="0"/>
              <a:t>Swing up with controller and torque limits</a:t>
            </a:r>
          </a:p>
          <a:p>
            <a:endParaRPr lang="en-US" dirty="0"/>
          </a:p>
        </p:txBody>
      </p:sp>
      <p:pic>
        <p:nvPicPr>
          <p:cNvPr id="5" name="pd_controller_swingup">
            <a:hlinkClick r:id="" action="ppaction://media"/>
            <a:extLst>
              <a:ext uri="{FF2B5EF4-FFF2-40B4-BE49-F238E27FC236}">
                <a16:creationId xmlns:a16="http://schemas.microsoft.com/office/drawing/2014/main" id="{5632BFF1-0A0A-5D41-9F71-8ED79D4197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36972" y="1371600"/>
            <a:ext cx="6140795" cy="491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7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E6B1C-EE70-0141-B3E9-A37C5027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&amp; QP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F9AD3-2BFC-344D-99AC-A153ECECE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8135" cy="4351338"/>
          </a:xfrm>
        </p:spPr>
        <p:txBody>
          <a:bodyPr/>
          <a:lstStyle/>
          <a:p>
            <a:r>
              <a:rPr lang="en-US" dirty="0"/>
              <a:t>Quadratic costs</a:t>
            </a:r>
          </a:p>
          <a:p>
            <a:pPr lvl="1"/>
            <a:r>
              <a:rPr lang="en-US" dirty="0"/>
              <a:t>Corner position</a:t>
            </a:r>
          </a:p>
          <a:p>
            <a:pPr lvl="1"/>
            <a:r>
              <a:rPr lang="en-US" dirty="0"/>
              <a:t>State velocities</a:t>
            </a:r>
          </a:p>
          <a:p>
            <a:r>
              <a:rPr lang="en-US" dirty="0"/>
              <a:t>PD control on theta</a:t>
            </a:r>
          </a:p>
          <a:p>
            <a:r>
              <a:rPr lang="en-US" dirty="0"/>
              <a:t>Contact-implicit forces</a:t>
            </a:r>
          </a:p>
          <a:p>
            <a:r>
              <a:rPr lang="en-US" b="1" dirty="0"/>
              <a:t>Swing up with controller and torque limits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FA365B-8945-3A4C-AFB9-23C439357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724" y="152400"/>
            <a:ext cx="4826000" cy="3352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B3F820-3082-7441-85DA-A1EAC8D4B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324" y="3505200"/>
            <a:ext cx="47244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024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42082-8B32-9441-A369-2A22467E8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9DF6C-2C57-F146-9049-26C0185C1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 functions</a:t>
            </a:r>
          </a:p>
          <a:p>
            <a:pPr lvl="1"/>
            <a:r>
              <a:rPr lang="en-US" b="1" dirty="0"/>
              <a:t>Minimize torque</a:t>
            </a:r>
          </a:p>
          <a:p>
            <a:pPr lvl="1"/>
            <a:r>
              <a:rPr lang="en-US" dirty="0"/>
              <a:t>Maximize velocity</a:t>
            </a:r>
          </a:p>
          <a:p>
            <a:pPr lvl="1"/>
            <a:r>
              <a:rPr lang="en-US" dirty="0"/>
              <a:t>Minimize time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limitcycle">
            <a:hlinkClick r:id="" action="ppaction://media"/>
            <a:extLst>
              <a:ext uri="{FF2B5EF4-FFF2-40B4-BE49-F238E27FC236}">
                <a16:creationId xmlns:a16="http://schemas.microsoft.com/office/drawing/2014/main" id="{B0941BE3-1D57-C449-83F0-6F92E42E4F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97394" y="852616"/>
            <a:ext cx="6548208" cy="532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7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42082-8B32-9441-A369-2A22467E8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9DF6C-2C57-F146-9049-26C0185C1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Minimize torque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A641B-E635-5B40-AD03-C4293EBF4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189" y="1027906"/>
            <a:ext cx="7334611" cy="5177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753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42082-8B32-9441-A369-2A22467E8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Goal: M-Blocks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9DF6C-2C57-F146-9049-26C0185C1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0541CA-F610-3041-80E9-4ED5F3119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194" y="1758156"/>
            <a:ext cx="4306655" cy="42462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5C9A6B-DA44-C34C-AC4A-C61245CCA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4150" y="1758155"/>
            <a:ext cx="4536816" cy="424628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6F7AC2-6769-8B40-94E5-F89CC6F4BF92}"/>
              </a:ext>
            </a:extLst>
          </p:cNvPr>
          <p:cNvCxnSpPr/>
          <p:nvPr/>
        </p:nvCxnSpPr>
        <p:spPr>
          <a:xfrm>
            <a:off x="5490518" y="3881296"/>
            <a:ext cx="1210963" cy="0"/>
          </a:xfrm>
          <a:prstGeom prst="straightConnector1">
            <a:avLst/>
          </a:prstGeom>
          <a:ln w="142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516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BFA79-6479-8F44-A489-EF24C49D7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86D9E-8141-B94F-90D2-11A3CFA44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Solving the same problem in different dimensions (# slack variables)</a:t>
            </a:r>
          </a:p>
          <a:p>
            <a:pPr lvl="1"/>
            <a:r>
              <a:rPr lang="en-US" dirty="0"/>
              <a:t>Some problems wouldn’t solve in 2d coordinates</a:t>
            </a:r>
          </a:p>
          <a:p>
            <a:r>
              <a:rPr lang="en-US" dirty="0"/>
              <a:t>Quadratic cost on corner position works well</a:t>
            </a:r>
          </a:p>
          <a:p>
            <a:r>
              <a:rPr lang="en-US" dirty="0"/>
              <a:t>Slack thresholds on floor position</a:t>
            </a:r>
          </a:p>
          <a:p>
            <a:pPr lvl="1"/>
            <a:r>
              <a:rPr lang="en-US" dirty="0"/>
              <a:t>Allow slight penetration</a:t>
            </a:r>
          </a:p>
          <a:p>
            <a:r>
              <a:rPr lang="en-US" dirty="0"/>
              <a:t>To do</a:t>
            </a:r>
          </a:p>
          <a:p>
            <a:pPr lvl="1"/>
            <a:r>
              <a:rPr lang="en-US" dirty="0"/>
              <a:t>Bound the search with RRT or other methods</a:t>
            </a:r>
          </a:p>
          <a:p>
            <a:pPr lvl="1"/>
            <a:r>
              <a:rPr lang="en-US" dirty="0"/>
              <a:t>Generate good initial guess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080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F1281-3132-7848-B62B-0E8BB9AB2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1DAC2-F6EA-DC4C-BB7D-3E0EF4B74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M-Blocks (CSAIL)</a:t>
            </a:r>
          </a:p>
          <a:p>
            <a:r>
              <a:rPr lang="en-US" dirty="0" err="1"/>
              <a:t>Cubli</a:t>
            </a:r>
            <a:r>
              <a:rPr lang="en-US" dirty="0"/>
              <a:t> (ETH Zurich)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09478-89B3-1C49-B306-D8F3E16E7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168" y="2923284"/>
            <a:ext cx="6561437" cy="25873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815D3B-A9B8-E448-BADD-8ECF18BEFA31}"/>
              </a:ext>
            </a:extLst>
          </p:cNvPr>
          <p:cNvSpPr txBox="1"/>
          <p:nvPr/>
        </p:nvSpPr>
        <p:spPr>
          <a:xfrm>
            <a:off x="7385664" y="5510601"/>
            <a:ext cx="4247193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hlinkClick r:id="rId3"/>
              </a:rPr>
              <a:t>http://hplusmagazine.com/wp-content/uploads/2014/05/m-blocks.jpg</a:t>
            </a:r>
            <a:endParaRPr lang="en-US" sz="1100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0A564B-3C0A-FD46-BD08-DAE5142D1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395" y="2923284"/>
            <a:ext cx="3309551" cy="33095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72E205-6B84-1340-B82E-A3622AB798BB}"/>
              </a:ext>
            </a:extLst>
          </p:cNvPr>
          <p:cNvSpPr txBox="1"/>
          <p:nvPr/>
        </p:nvSpPr>
        <p:spPr>
          <a:xfrm>
            <a:off x="1525103" y="6232835"/>
            <a:ext cx="167213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hlinkClick r:id="rId5"/>
              </a:rPr>
              <a:t>http://www.idsc.ethz.ch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52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18A0A-B3D9-9143-B94A-1BB9B30EE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5C034-D697-2F42-B566-F86FE12E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2d floating-base coordinates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922B07F0-312B-7548-8B90-D81525F2FB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30" t="14965" r="17994" b="19120"/>
          <a:stretch/>
        </p:blipFill>
        <p:spPr>
          <a:xfrm>
            <a:off x="5903372" y="5084"/>
            <a:ext cx="6314303" cy="4572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57378B-95F5-E74C-8A4D-6936B8407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6366" y="4806778"/>
            <a:ext cx="5450428" cy="13701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15AE45D-FA00-794E-9AA3-689958E32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920" y="2891480"/>
            <a:ext cx="5676452" cy="317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925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18A0A-B3D9-9143-B94A-1BB9B30EE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Formulation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5C034-D697-2F42-B566-F86FE12EF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Contact-implicit trajectory optimization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922B07F0-312B-7548-8B90-D81525F2FB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30" t="14965" r="17994" b="19120"/>
          <a:stretch/>
        </p:blipFill>
        <p:spPr>
          <a:xfrm>
            <a:off x="7226128" y="1593551"/>
            <a:ext cx="4471209" cy="32374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A67037-7ADA-F946-B1DF-C8B995107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663" y="2293967"/>
            <a:ext cx="6387928" cy="411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027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1BCF0-24CC-B447-84C9-7F0E450EA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Swing Up</a:t>
            </a:r>
          </a:p>
        </p:txBody>
      </p:sp>
      <p:pic>
        <p:nvPicPr>
          <p:cNvPr id="4" name="swingup">
            <a:hlinkClick r:id="" action="ppaction://media"/>
            <a:extLst>
              <a:ext uri="{FF2B5EF4-FFF2-40B4-BE49-F238E27FC236}">
                <a16:creationId xmlns:a16="http://schemas.microsoft.com/office/drawing/2014/main" id="{626ABE30-275B-DF4A-9DE5-9AC21258BB6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82224" y="919117"/>
            <a:ext cx="6671575" cy="5257846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9A4EAD5-4A1A-CC4A-951D-E7176D2CA6A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384402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 objective function</a:t>
            </a:r>
          </a:p>
          <a:p>
            <a:r>
              <a:rPr lang="en-US" dirty="0"/>
              <a:t>No initial guess</a:t>
            </a:r>
          </a:p>
          <a:p>
            <a:r>
              <a:rPr lang="en-US" dirty="0"/>
              <a:t>Constrained corner position</a:t>
            </a:r>
          </a:p>
          <a:p>
            <a:r>
              <a:rPr lang="en-US" dirty="0"/>
              <a:t>Bound on height</a:t>
            </a:r>
          </a:p>
          <a:p>
            <a:r>
              <a:rPr lang="en-US" dirty="0"/>
              <a:t>Small slack thresholds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48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1BCF0-24CC-B447-84C9-7F0E450EA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Swing 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188652-C521-DC48-8F29-D301F6BEEC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6055" y="1027906"/>
            <a:ext cx="7099889" cy="5011686"/>
          </a:xfrm>
        </p:spPr>
      </p:pic>
    </p:spTree>
    <p:extLst>
      <p:ext uri="{BB962C8B-B14F-4D97-AF65-F5344CB8AC3E}">
        <p14:creationId xmlns:p14="http://schemas.microsoft.com/office/powerpoint/2010/main" val="1220021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1BCF0-24CC-B447-84C9-7F0E450EA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Swing Up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92C1A5-9AF2-3F42-96E9-3AC6DFB61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372" y="1659101"/>
            <a:ext cx="5544065" cy="3934498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F9F42A24-E852-0C47-B1D7-80E43F6E1B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30" t="14965" r="17994" b="19120"/>
          <a:stretch/>
        </p:blipFill>
        <p:spPr>
          <a:xfrm>
            <a:off x="743465" y="2201885"/>
            <a:ext cx="4471088" cy="323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46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1BCF0-24CC-B447-84C9-7F0E450EA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Swing 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353313-233F-C546-9EF9-11CBCDAF6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04086"/>
            <a:ext cx="5831302" cy="32513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764744-EFFD-B34C-8F3E-93DB38720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48" y="1804086"/>
            <a:ext cx="5762113" cy="321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453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E6B1C-EE70-0141-B3E9-A37C5027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 &amp; QP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F9AD3-2BFC-344D-99AC-A153ECECE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8135" cy="4351338"/>
          </a:xfrm>
        </p:spPr>
        <p:txBody>
          <a:bodyPr/>
          <a:lstStyle/>
          <a:p>
            <a:r>
              <a:rPr lang="en-US" dirty="0"/>
              <a:t>Quadratic costs</a:t>
            </a:r>
          </a:p>
          <a:p>
            <a:pPr lvl="1"/>
            <a:r>
              <a:rPr lang="en-US" dirty="0"/>
              <a:t>Corner position</a:t>
            </a:r>
          </a:p>
          <a:p>
            <a:pPr lvl="1"/>
            <a:r>
              <a:rPr lang="en-US" dirty="0"/>
              <a:t>State velocities</a:t>
            </a:r>
          </a:p>
          <a:p>
            <a:r>
              <a:rPr lang="en-US" dirty="0"/>
              <a:t>PD control on theta</a:t>
            </a:r>
          </a:p>
          <a:p>
            <a:r>
              <a:rPr lang="en-US" dirty="0"/>
              <a:t>Contact-implicit forces</a:t>
            </a:r>
          </a:p>
          <a:p>
            <a:endParaRPr lang="en-US" dirty="0"/>
          </a:p>
        </p:txBody>
      </p:sp>
      <p:pic>
        <p:nvPicPr>
          <p:cNvPr id="4" name="qp_pd_controller">
            <a:hlinkClick r:id="" action="ppaction://media"/>
            <a:extLst>
              <a:ext uri="{FF2B5EF4-FFF2-40B4-BE49-F238E27FC236}">
                <a16:creationId xmlns:a16="http://schemas.microsoft.com/office/drawing/2014/main" id="{7390C691-F4A3-4C41-9353-3E7B6F8937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47038" y="1296250"/>
            <a:ext cx="5795319" cy="504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336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</TotalTime>
  <Words>223</Words>
  <Application>Microsoft Macintosh PowerPoint</Application>
  <PresentationFormat>Widescreen</PresentationFormat>
  <Paragraphs>67</Paragraphs>
  <Slides>16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Trajectory Optimization for an Inertia Wheel Cube</vt:lpstr>
      <vt:lpstr>Inspiration</vt:lpstr>
      <vt:lpstr>Optimization Formulation</vt:lpstr>
      <vt:lpstr>Optimization Formulation</vt:lpstr>
      <vt:lpstr>Swing Up</vt:lpstr>
      <vt:lpstr>Swing Up</vt:lpstr>
      <vt:lpstr>Swing Up</vt:lpstr>
      <vt:lpstr>Swing Up</vt:lpstr>
      <vt:lpstr>PD &amp; QP Controller</vt:lpstr>
      <vt:lpstr>PD &amp; QP Controller</vt:lpstr>
      <vt:lpstr>PD &amp; QP Controller</vt:lpstr>
      <vt:lpstr>PD &amp; QP Controller</vt:lpstr>
      <vt:lpstr>Limit Cycle</vt:lpstr>
      <vt:lpstr>Limit Cycle</vt:lpstr>
      <vt:lpstr>Goal: M-Blocks Example</vt:lpstr>
      <vt:lpstr>Results and Future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Trajectory Optimization for an Inertial-Actuated Cube</dc:title>
  <dc:creator>Ethan Weber</dc:creator>
  <cp:lastModifiedBy>Ethan Weber</cp:lastModifiedBy>
  <cp:revision>13</cp:revision>
  <cp:lastPrinted>2018-05-15T01:46:55Z</cp:lastPrinted>
  <dcterms:created xsi:type="dcterms:W3CDTF">2018-05-14T06:44:34Z</dcterms:created>
  <dcterms:modified xsi:type="dcterms:W3CDTF">2018-05-15T03:07:01Z</dcterms:modified>
</cp:coreProperties>
</file>

<file path=docProps/thumbnail.jpeg>
</file>